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PT Serif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erif-bold.fntdata"/><Relationship Id="rId30" Type="http://schemas.openxmlformats.org/officeDocument/2006/relationships/font" Target="fonts/PTSerif-regular.fntdata"/><Relationship Id="rId11" Type="http://schemas.openxmlformats.org/officeDocument/2006/relationships/slide" Target="slides/slide6.xml"/><Relationship Id="rId33" Type="http://schemas.openxmlformats.org/officeDocument/2006/relationships/font" Target="fonts/PTSerif-boldItalic.fntdata"/><Relationship Id="rId10" Type="http://schemas.openxmlformats.org/officeDocument/2006/relationships/slide" Target="slides/slide5.xml"/><Relationship Id="rId32" Type="http://schemas.openxmlformats.org/officeDocument/2006/relationships/font" Target="fonts/PTSerif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 </a:t>
            </a:r>
            <a:r>
              <a:rPr lang="en" sz="3000"/>
              <a:t>Introduction</a:t>
            </a:r>
            <a:r>
              <a:rPr lang="en" sz="3000"/>
              <a:t> to </a:t>
            </a:r>
            <a:r>
              <a:rPr lang="en"/>
              <a:t>Domain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450" y="3976900"/>
            <a:ext cx="37878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Don W. 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225" y="1636075"/>
            <a:ext cx="3503025" cy="20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the domain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Look at business process, find the inputs and outputs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Pin down an agreed upon set of terms the describe the problem space within a context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Realize that DDD is most effective when </a:t>
            </a:r>
            <a:r>
              <a:rPr lang="en"/>
              <a:t>philosophy</a:t>
            </a:r>
            <a:r>
              <a:rPr lang="en"/>
              <a:t> and patterns come together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DDD is a journey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Be willing to refactor when deeper domain understanding shifts the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Why do we need it?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What is it?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How to implement it?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DDD?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281050" y="1318650"/>
            <a:ext cx="4125600" cy="20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Tackling</a:t>
            </a:r>
            <a:r>
              <a:rPr lang="en"/>
              <a:t> Complexity in the Heart of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E. Evans</a:t>
            </a:r>
            <a:endParaRPr sz="800"/>
          </a:p>
        </p:txBody>
      </p:sp>
      <p:sp>
        <p:nvSpPr>
          <p:cNvPr id="155" name="Google Shape;155;p20"/>
          <p:cNvSpPr txBox="1"/>
          <p:nvPr>
            <p:ph idx="2" type="body"/>
          </p:nvPr>
        </p:nvSpPr>
        <p:spPr>
          <a:xfrm>
            <a:off x="4692450" y="128075"/>
            <a:ext cx="4381200" cy="49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Software Complexity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mismatch between the mental model, and the problem domain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Separation of developers from business experts invites unnecessary indirection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Lack of a common language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Note:</a:t>
            </a:r>
            <a:endParaRPr b="1"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545"/>
                </a:solidFill>
                <a:highlight>
                  <a:srgbClr val="FFFFFF"/>
                </a:highlight>
              </a:rPr>
              <a:t>If your business model can be described by the database operations create, read, update, and delete (CRUD)</a:t>
            </a:r>
            <a:endParaRPr sz="1200">
              <a:solidFill>
                <a:srgbClr val="454545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4545"/>
                </a:solidFill>
                <a:highlight>
                  <a:srgbClr val="FFFFFF"/>
                </a:highlight>
              </a:rPr>
              <a:t>Then you may not need DDD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5594675" y="892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am·bi·gu·i·ty</a:t>
            </a:r>
            <a:endParaRPr sz="18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/ˌambəˈɡyo͞owədē/</a:t>
            </a:r>
            <a:endParaRPr sz="11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noun</a:t>
            </a:r>
            <a:endParaRPr sz="10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noun: ambiguity plural noun: ambiguities</a:t>
            </a:r>
            <a:endParaRPr sz="10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C4043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the quality of being open to more than one interpretation; inexactness.: "we can detect no ambiguity in this section of the Act""ambiguities in such questions are potentially very dangerous".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98350" y="13526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Complexity</a:t>
            </a:r>
            <a:endParaRPr b="0"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600" y="593175"/>
            <a:ext cx="5668400" cy="3608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DDD?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way of thinking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729450" y="2078875"/>
            <a:ext cx="7688700" cy="26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54545"/>
                </a:solidFill>
                <a:highlight>
                  <a:srgbClr val="FFFFFF"/>
                </a:highlight>
              </a:rPr>
              <a:t>What does this really mean?</a:t>
            </a:r>
            <a:endParaRPr sz="1500">
              <a:solidFill>
                <a:srgbClr val="4545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54545"/>
                </a:solidFill>
                <a:highlight>
                  <a:srgbClr val="FFFFFF"/>
                </a:highlight>
              </a:rPr>
              <a:t>Why does this happen?</a:t>
            </a:r>
            <a:endParaRPr sz="1500">
              <a:solidFill>
                <a:srgbClr val="4545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54545"/>
                </a:solidFill>
                <a:highlight>
                  <a:srgbClr val="FFFFFF"/>
                </a:highlight>
              </a:rPr>
              <a:t>Aligning software development efforts with the interests of the business.</a:t>
            </a:r>
            <a:endParaRPr sz="1500">
              <a:solidFill>
                <a:srgbClr val="4545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54545"/>
                </a:solidFill>
                <a:highlight>
                  <a:srgbClr val="FFFFFF"/>
                </a:highlight>
              </a:rPr>
              <a:t>Focused on building an object oriented model of the domain using a common language and then protecting that model from corruption.</a:t>
            </a:r>
            <a:endParaRPr sz="1500">
              <a:solidFill>
                <a:srgbClr val="4545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54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454545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775" y="798875"/>
            <a:ext cx="5595151" cy="39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>
            <p:ph type="title"/>
          </p:nvPr>
        </p:nvSpPr>
        <p:spPr>
          <a:xfrm>
            <a:off x="196050" y="1318650"/>
            <a:ext cx="4029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set of Guidelines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